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73" r:id="rId7"/>
    <p:sldId id="274" r:id="rId8"/>
    <p:sldId id="275" r:id="rId9"/>
    <p:sldId id="276" r:id="rId10"/>
    <p:sldId id="277" r:id="rId11"/>
    <p:sldId id="278" r:id="rId12"/>
    <p:sldId id="262" r:id="rId13"/>
    <p:sldId id="267" r:id="rId14"/>
    <p:sldId id="265" r:id="rId15"/>
    <p:sldId id="268" r:id="rId16"/>
    <p:sldId id="264" r:id="rId17"/>
    <p:sldId id="266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9" autoAdjust="0"/>
    <p:restoredTop sz="86377" autoAdjust="0"/>
  </p:normalViewPr>
  <p:slideViewPr>
    <p:cSldViewPr>
      <p:cViewPr>
        <p:scale>
          <a:sx n="100" d="100"/>
          <a:sy n="100" d="100"/>
        </p:scale>
        <p:origin x="-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BA8C1-6215-4161-B243-ED6A7FAF62D1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14840-2C71-474A-9E43-99277D6B7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Frente a estos importantes cambios, es que  iniciamos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14840-2C71-474A-9E43-99277D6B7788}" type="slidenum">
              <a:rPr lang="es-AR" smtClean="0"/>
              <a:pPr/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14840-2C71-474A-9E43-99277D6B7788}" type="slidenum">
              <a:rPr lang="es-AR" smtClean="0"/>
              <a:pPr/>
              <a:t>11</a:t>
            </a:fld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14840-2C71-474A-9E43-99277D6B7788}" type="slidenum">
              <a:rPr lang="es-AR" smtClean="0"/>
              <a:pPr/>
              <a:t>14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7E92C0-4283-4CEC-8173-FF79844A7298}" type="datetimeFigureOut">
              <a:rPr lang="es-AR" smtClean="0"/>
              <a:pPr/>
              <a:t>14/12/2012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795375-A51C-4BBE-825B-E886D1BC1EC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858180" cy="3214711"/>
          </a:xfrm>
        </p:spPr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chemeClr val="accent3">
                    <a:lumMod val="50000"/>
                  </a:schemeClr>
                </a:solidFill>
              </a:rPr>
              <a:t>L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OS EFECTOS DEL USO DE LAS REDES SOCIALES EN EL DESEMPEÑO ESCOLAR</a:t>
            </a:r>
            <a:endParaRPr lang="es-A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s-AR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El uso de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Facebook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 en adolescentes de 14 años y su impacto en  el desempeño escolar</a:t>
            </a:r>
            <a:endParaRPr lang="es-A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714884"/>
            <a:ext cx="1393221" cy="1422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200" dirty="0" smtClean="0"/>
              <a:t>Atención como proceso.</a:t>
            </a:r>
          </a:p>
          <a:p>
            <a:r>
              <a:rPr lang="es-AR" sz="2200" dirty="0" smtClean="0"/>
              <a:t>Funcionamiento: a través de 2 procesos mentales y 3 redes.</a:t>
            </a:r>
          </a:p>
          <a:p>
            <a:r>
              <a:rPr lang="es-AR" sz="2200" u="sng" dirty="0" smtClean="0"/>
              <a:t>PROCESOS:</a:t>
            </a:r>
          </a:p>
          <a:p>
            <a:pPr marL="624078" indent="-514350">
              <a:buFont typeface="+mj-lt"/>
              <a:buAutoNum type="arabicPeriod"/>
            </a:pPr>
            <a:r>
              <a:rPr lang="es-AR" sz="2200" u="sng" dirty="0" smtClean="0"/>
              <a:t>Automático</a:t>
            </a:r>
            <a:r>
              <a:rPr lang="es-AR" sz="2200" dirty="0" smtClean="0"/>
              <a:t>: sin conciencia, sin intención.</a:t>
            </a:r>
          </a:p>
          <a:p>
            <a:pPr marL="624078" indent="-514350">
              <a:buFont typeface="+mj-lt"/>
              <a:buAutoNum type="arabicPeriod"/>
            </a:pPr>
            <a:r>
              <a:rPr lang="es-AR" sz="2200" u="sng" dirty="0" smtClean="0"/>
              <a:t>Controlado: </a:t>
            </a:r>
            <a:r>
              <a:rPr lang="es-AR" sz="2200" dirty="0" smtClean="0"/>
              <a:t>consciente, intencional.</a:t>
            </a:r>
          </a:p>
          <a:p>
            <a:pPr marL="624078" indent="-514350">
              <a:buNone/>
            </a:pPr>
            <a:r>
              <a:rPr lang="es-AR" sz="2200" dirty="0" smtClean="0"/>
              <a:t>  </a:t>
            </a:r>
            <a:r>
              <a:rPr lang="es-AR" sz="2200" u="sng" dirty="0" smtClean="0"/>
              <a:t>REDES: </a:t>
            </a:r>
            <a:r>
              <a:rPr lang="es-AR" sz="2200" dirty="0" smtClean="0"/>
              <a:t> - Frente al estímulo -</a:t>
            </a:r>
            <a:endParaRPr lang="es-AR" sz="2200" u="sng" dirty="0" smtClean="0"/>
          </a:p>
          <a:p>
            <a:pPr marL="624078" indent="-514350">
              <a:buFont typeface="+mj-lt"/>
              <a:buAutoNum type="arabicPeriod"/>
            </a:pPr>
            <a:r>
              <a:rPr lang="es-AR" sz="2200" u="sng" dirty="0" smtClean="0"/>
              <a:t>Superior: </a:t>
            </a:r>
            <a:r>
              <a:rPr lang="es-AR" sz="2200" dirty="0" smtClean="0"/>
              <a:t>Rápida, menor precisión en  la respuesta.</a:t>
            </a:r>
          </a:p>
          <a:p>
            <a:pPr marL="624078" indent="-514350">
              <a:buFont typeface="+mj-lt"/>
              <a:buAutoNum type="arabicPeriod"/>
            </a:pPr>
            <a:r>
              <a:rPr lang="es-AR" sz="2200" u="sng" dirty="0" smtClean="0"/>
              <a:t>De alerta:</a:t>
            </a:r>
            <a:r>
              <a:rPr lang="es-AR" sz="2200" dirty="0" smtClean="0"/>
              <a:t> Mantiene el estado general de vigilancia.</a:t>
            </a:r>
          </a:p>
          <a:p>
            <a:pPr marL="624078" indent="-514350">
              <a:buFont typeface="+mj-lt"/>
              <a:buAutoNum type="arabicPeriod"/>
            </a:pPr>
            <a:r>
              <a:rPr lang="es-AR" sz="2200" u="sng" dirty="0" smtClean="0"/>
              <a:t>Anterior: </a:t>
            </a:r>
            <a:r>
              <a:rPr lang="es-AR" sz="2200" dirty="0" smtClean="0"/>
              <a:t>Planifica estrategias para resolver y responder al conflicto estimular.</a:t>
            </a:r>
            <a:endParaRPr lang="es-AR" sz="2200" u="sng" dirty="0" smtClean="0"/>
          </a:p>
          <a:p>
            <a:pPr marL="624078" indent="-514350">
              <a:buFont typeface="+mj-lt"/>
              <a:buAutoNum type="arabicPeriod"/>
            </a:pPr>
            <a:endParaRPr lang="es-AR" sz="2400" dirty="0" smtClean="0"/>
          </a:p>
          <a:p>
            <a:pPr marL="624078" indent="-514350">
              <a:buFont typeface="+mj-lt"/>
              <a:buAutoNum type="arabicPeriod"/>
            </a:pPr>
            <a:endParaRPr lang="es-AR" sz="2400" dirty="0" smtClean="0"/>
          </a:p>
          <a:p>
            <a:pPr marL="624078" indent="-514350">
              <a:buFont typeface="+mj-lt"/>
              <a:buAutoNum type="arabicPeriod"/>
            </a:pPr>
            <a:endParaRPr lang="es-AR" u="sng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ATENCIÓN – Teoría de </a:t>
            </a:r>
            <a:r>
              <a:rPr lang="es-AR" dirty="0" err="1" smtClean="0"/>
              <a:t>Posner</a:t>
            </a:r>
            <a:r>
              <a:rPr lang="es-AR" dirty="0" smtClean="0"/>
              <a:t> – </a:t>
            </a:r>
            <a:r>
              <a:rPr lang="es-AR" dirty="0" err="1" smtClean="0"/>
              <a:t>Snyder</a:t>
            </a:r>
            <a:r>
              <a:rPr lang="es-AR" dirty="0" smtClean="0"/>
              <a:t> (1975)</a:t>
            </a: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interrupción  resultado de la sobrecarga de estímulos, la alta velocidad, la </a:t>
            </a:r>
            <a:r>
              <a:rPr lang="es-AR" dirty="0" err="1" smtClean="0"/>
              <a:t>hiperfragmentación</a:t>
            </a:r>
            <a:r>
              <a:rPr lang="es-AR" dirty="0" smtClean="0"/>
              <a:t> y  la multitarea; producen efectos </a:t>
            </a:r>
            <a:r>
              <a:rPr lang="es-AR" dirty="0" err="1" smtClean="0"/>
              <a:t>distractivos</a:t>
            </a:r>
            <a:r>
              <a:rPr lang="es-AR" dirty="0" smtClean="0"/>
              <a:t>:</a:t>
            </a:r>
          </a:p>
          <a:p>
            <a:r>
              <a:rPr lang="es-AR" dirty="0" smtClean="0"/>
              <a:t>Sobre la </a:t>
            </a:r>
            <a:r>
              <a:rPr lang="es-AR" u="sng" dirty="0" smtClean="0"/>
              <a:t>Red atencional Anterior </a:t>
            </a:r>
            <a:r>
              <a:rPr lang="es-AR" dirty="0" smtClean="0"/>
              <a:t>encargada de la planificación y sobre la </a:t>
            </a:r>
            <a:r>
              <a:rPr lang="es-AR" u="sng" dirty="0" smtClean="0"/>
              <a:t>Red atencional Superior </a:t>
            </a:r>
            <a:r>
              <a:rPr lang="es-AR" dirty="0" smtClean="0"/>
              <a:t>encargada de la velocidad en las respuestas.</a:t>
            </a:r>
          </a:p>
          <a:p>
            <a:pPr>
              <a:buNone/>
            </a:pPr>
            <a:endParaRPr lang="es-A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Relación entre la  Atención y  las Redes Sociales</a:t>
            </a:r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AR" sz="3600" b="1" dirty="0" smtClean="0">
                <a:solidFill>
                  <a:schemeClr val="accent3">
                    <a:lumMod val="50000"/>
                  </a:schemeClr>
                </a:solidFill>
              </a:rPr>
              <a:t>METODOLOGÍA</a:t>
            </a:r>
            <a: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AR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</a:rPr>
              <a:t>DISEÑO – POBLACIÓN – MUESTRA- INSTRUMENTO</a:t>
            </a:r>
            <a:endParaRPr lang="es-AR" sz="2400" b="1" dirty="0" smtClean="0"/>
          </a:p>
          <a:p>
            <a:pPr algn="just">
              <a:buFont typeface="Wingdings" pitchFamily="2" charset="2"/>
              <a:buChar char="Ø"/>
            </a:pPr>
            <a:endParaRPr lang="es-AR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s-AR" sz="2400" b="1" dirty="0" smtClean="0"/>
              <a:t>EXPLORATORIO con el fin de determinar posibles correlaciones entre variables. </a:t>
            </a:r>
            <a:r>
              <a:rPr lang="es-AR" b="1" dirty="0" smtClean="0"/>
              <a:t>(</a:t>
            </a:r>
            <a:r>
              <a:rPr lang="es-AR" sz="2400" b="1" dirty="0" smtClean="0"/>
              <a:t>Uso </a:t>
            </a:r>
            <a:r>
              <a:rPr lang="es-AR" sz="2400" b="1" dirty="0"/>
              <a:t>y frecuencia de </a:t>
            </a:r>
            <a:r>
              <a:rPr lang="es-AR" sz="2400" b="1" dirty="0" err="1"/>
              <a:t>Facebook</a:t>
            </a:r>
            <a:r>
              <a:rPr lang="es-AR" sz="2400" b="1" dirty="0"/>
              <a:t>; actividades extraescolares; atención</a:t>
            </a:r>
            <a:r>
              <a:rPr lang="es-AR" sz="2400" b="1" dirty="0" smtClean="0"/>
              <a:t>; estado de flujo</a:t>
            </a:r>
            <a:r>
              <a:rPr lang="es-AR" sz="2400" b="1" dirty="0"/>
              <a:t>; actitudes; </a:t>
            </a:r>
            <a:r>
              <a:rPr lang="es-AR" sz="2400" b="1" dirty="0" smtClean="0"/>
              <a:t>y </a:t>
            </a:r>
            <a:r>
              <a:rPr lang="es-AR" sz="2400" b="1" dirty="0"/>
              <a:t>su correlación con el desempeño </a:t>
            </a:r>
            <a:r>
              <a:rPr lang="es-AR" sz="2400" b="1" dirty="0" smtClean="0"/>
              <a:t>escolar.)</a:t>
            </a:r>
          </a:p>
          <a:p>
            <a:pPr algn="just">
              <a:buFont typeface="Wingdings" pitchFamily="2" charset="2"/>
              <a:buChar char="Ø"/>
            </a:pPr>
            <a:r>
              <a:rPr lang="es-AR" sz="2400" b="1" dirty="0" smtClean="0"/>
              <a:t>POBLACIÓN : 95 ALUMNOS DE AMBOS GÉNEROS.</a:t>
            </a:r>
          </a:p>
          <a:p>
            <a:pPr algn="just">
              <a:buFont typeface="Wingdings" pitchFamily="2" charset="2"/>
              <a:buChar char="Ø"/>
            </a:pPr>
            <a:r>
              <a:rPr lang="es-AR" sz="2400" b="1" dirty="0" smtClean="0"/>
              <a:t>MUESTRA:  88 ALUMNOS PRESENTES.</a:t>
            </a:r>
          </a:p>
          <a:p>
            <a:pPr algn="just">
              <a:buFont typeface="Wingdings" pitchFamily="2" charset="2"/>
              <a:buChar char="Ø"/>
            </a:pPr>
            <a:r>
              <a:rPr lang="es-AR" sz="2400" b="1" dirty="0" smtClean="0"/>
              <a:t>INSTRUMENTO: Confeccionado a partir de las teorías propuestas.</a:t>
            </a:r>
          </a:p>
          <a:p>
            <a:pPr algn="just">
              <a:buFont typeface="Wingdings" pitchFamily="2" charset="2"/>
              <a:buChar char="Ø"/>
            </a:pPr>
            <a:endParaRPr lang="es-AR" sz="2400" b="1" dirty="0" smtClean="0"/>
          </a:p>
          <a:p>
            <a:pPr algn="just">
              <a:buFont typeface="Wingdings" pitchFamily="2" charset="2"/>
              <a:buChar char="Ø"/>
            </a:pPr>
            <a:endParaRPr lang="es-AR" b="1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pic>
        <p:nvPicPr>
          <p:cNvPr id="20483" name="Picture 3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5357826"/>
            <a:ext cx="1419489" cy="1302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PROCESAMIENTO DE DATOS</a:t>
            </a:r>
            <a:endParaRPr lang="es-AR" dirty="0"/>
          </a:p>
        </p:txBody>
      </p:sp>
      <p:pic>
        <p:nvPicPr>
          <p:cNvPr id="37890" name="Picture 2" descr="C:\Program Files (x86)\Microsoft Office\MEDIA\CAGCAT10\j0234657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4884"/>
            <a:ext cx="2499867" cy="2433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00100" y="1142984"/>
          <a:ext cx="7000923" cy="435666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46192"/>
                <a:gridCol w="700093"/>
                <a:gridCol w="850642"/>
                <a:gridCol w="910713"/>
                <a:gridCol w="900330"/>
                <a:gridCol w="942604"/>
                <a:gridCol w="978942"/>
                <a:gridCol w="871407"/>
              </a:tblGrid>
              <a:tr h="405186"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Correlaciones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9194">
                <a:tc gridSpan="8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s-AR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2895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Variables</a:t>
                      </a:r>
                      <a:endParaRPr lang="es-AR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Uso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Redes/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Flujo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Uso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Redes/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Promedio </a:t>
                      </a:r>
                      <a:r>
                        <a:rPr lang="es-AR" sz="1100" dirty="0" err="1"/>
                        <a:t>Calificac</a:t>
                      </a:r>
                      <a:r>
                        <a:rPr lang="es-AR" sz="1100" dirty="0"/>
                        <a:t>.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Actividad </a:t>
                      </a:r>
                      <a:r>
                        <a:rPr lang="es-AR" sz="1100" dirty="0" err="1"/>
                        <a:t>Extraesc</a:t>
                      </a:r>
                      <a:r>
                        <a:rPr lang="es-AR" sz="1100" dirty="0"/>
                        <a:t>./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Promedio </a:t>
                      </a:r>
                      <a:r>
                        <a:rPr lang="es-AR" sz="1100" dirty="0" err="1"/>
                        <a:t>Calificac</a:t>
                      </a:r>
                      <a:r>
                        <a:rPr lang="es-AR" sz="1100" dirty="0"/>
                        <a:t>.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Flujo 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Promedio </a:t>
                      </a:r>
                      <a:r>
                        <a:rPr lang="es-AR" sz="1100" dirty="0" err="1"/>
                        <a:t>Calificac</a:t>
                      </a:r>
                      <a:r>
                        <a:rPr lang="es-AR" sz="1100" dirty="0"/>
                        <a:t>.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 err="1"/>
                        <a:t>Extravers</a:t>
                      </a:r>
                      <a:r>
                        <a:rPr lang="es-AR" sz="1100" dirty="0"/>
                        <a:t>./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Uso Redes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 err="1"/>
                        <a:t>Extravers</a:t>
                      </a:r>
                      <a:r>
                        <a:rPr lang="es-AR" sz="1100" dirty="0"/>
                        <a:t>./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Promedio </a:t>
                      </a:r>
                      <a:r>
                        <a:rPr lang="es-AR" sz="1100" dirty="0" err="1"/>
                        <a:t>Calificac</a:t>
                      </a:r>
                      <a:r>
                        <a:rPr lang="es-AR" sz="1100" dirty="0"/>
                        <a:t>.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Atención/</a:t>
                      </a:r>
                      <a:endParaRPr lang="es-AR" sz="1000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Promedio </a:t>
                      </a:r>
                      <a:r>
                        <a:rPr lang="es-AR" sz="1100" dirty="0" err="1"/>
                        <a:t>Calificac</a:t>
                      </a:r>
                      <a:r>
                        <a:rPr lang="es-AR" sz="1100" dirty="0"/>
                        <a:t>.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</a:tr>
              <a:tr h="541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Resultado</a:t>
                      </a:r>
                      <a:endParaRPr lang="es-AR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0.14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-0.07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-0.05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-0.13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-0.06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0.03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0.19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</a:tr>
              <a:tr h="2705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Grado</a:t>
                      </a:r>
                      <a:endParaRPr lang="es-AR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Débil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smtClean="0">
                          <a:latin typeface="Calibri"/>
                          <a:ea typeface="Calibri"/>
                          <a:cs typeface="Times New Roman"/>
                        </a:rPr>
                        <a:t>Muy</a:t>
                      </a:r>
                      <a:r>
                        <a:rPr lang="es-AR" sz="1100" baseline="0" smtClean="0">
                          <a:latin typeface="Calibri"/>
                          <a:ea typeface="Calibri"/>
                          <a:cs typeface="Times New Roman"/>
                        </a:rPr>
                        <a:t> débil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Ninguna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Débil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Ninguna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Ninguna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Débil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</a:tr>
              <a:tr h="541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Tipo</a:t>
                      </a:r>
                      <a:endParaRPr lang="es-AR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Directa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Inversa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Inversa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Inversa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/>
                        <a:t>Inversa</a:t>
                      </a:r>
                      <a:endParaRPr lang="es-A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Directa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AR" sz="1100" dirty="0"/>
                        <a:t>Directa</a:t>
                      </a:r>
                      <a:endParaRPr lang="es-A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7" marR="63657" marT="0" marB="0"/>
                </a:tc>
              </a:tr>
            </a:tbl>
          </a:graphicData>
        </a:graphic>
      </p:graphicFrame>
      <p:pic>
        <p:nvPicPr>
          <p:cNvPr id="23553" name="Picture 1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5500702"/>
            <a:ext cx="1285852" cy="1179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ANÁLISIS DE LOS DATOS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38914" name="Picture 2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00504"/>
            <a:ext cx="1824228" cy="1121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n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2831068" cy="267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magen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71480"/>
            <a:ext cx="2667001" cy="266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agen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786190"/>
            <a:ext cx="2786082" cy="262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786190"/>
            <a:ext cx="2969310" cy="249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2000232" y="3286124"/>
            <a:ext cx="5127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Variables</a:t>
            </a:r>
            <a:r>
              <a:rPr lang="es-AR" sz="20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AR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Directamente </a:t>
            </a:r>
            <a:r>
              <a:rPr lang="es-A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Relacionadas </a:t>
            </a:r>
            <a:endParaRPr lang="es-AR" sz="24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71670" y="142852"/>
            <a:ext cx="4992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Variables</a:t>
            </a:r>
            <a:r>
              <a:rPr lang="es-AR" sz="2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AR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Inversamente </a:t>
            </a:r>
            <a:r>
              <a:rPr lang="es-A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Relacionadas </a:t>
            </a:r>
            <a:endParaRPr lang="es-AR" sz="24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534" name="Picture 6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72396" y="142852"/>
            <a:ext cx="1348051" cy="1237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n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500306"/>
            <a:ext cx="5628522" cy="324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857356" y="928670"/>
            <a:ext cx="585791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Relación entre el Tiempo de Uso de las Redes y los Promedios de Calificaciones</a:t>
            </a: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 análisis ANOVA indica que los alumnos que se conectan por periodos breves, menores de 5 minutos, poseen mejor promedio (Promedio = 7,46) que el conjunto de los que se conectan por períodos mayores (Promedio = 6,9).</a:t>
            </a:r>
            <a:endParaRPr kumimoji="0" lang="es-AR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0" name="Picture 4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5876" y="5143512"/>
            <a:ext cx="1543133" cy="1416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INTERPRETACIÓN DE LOS DATOS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ALUMNOS AUTORREGULADOS EN EL TIEMPO DE USO DE FACEBOOK = MEJOR DESEMPEÑO ESCOLAR.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ESTADO DE FLUJO DENTRO DE LA RED = MENOR PROMEDIO DE CALIFICACIONES.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ATENCIÓN FOCALIZADA = MEJOR DESEMPEÑO ESCOLAR .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ATENCIÓN DIVIDIDA (MULTITAREA)  = MENOR PROMEDIO DE CALIFICACIONES.</a:t>
            </a:r>
          </a:p>
        </p:txBody>
      </p:sp>
      <p:pic>
        <p:nvPicPr>
          <p:cNvPr id="39938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000636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CONCLUSIONES 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0963" name="Picture 3" descr="C:\Program Files (x86)\Microsoft Office\MEDIA\CAGCAT10\j028700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63366"/>
            <a:ext cx="3286148" cy="2331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525780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sz="8000" dirty="0" smtClean="0"/>
              <a:t>El </a:t>
            </a:r>
            <a:r>
              <a:rPr lang="es-AR" sz="8000" dirty="0"/>
              <a:t>interés </a:t>
            </a:r>
            <a:r>
              <a:rPr lang="es-AR" sz="8000" dirty="0" smtClean="0"/>
              <a:t>en </a:t>
            </a:r>
            <a:r>
              <a:rPr lang="es-AR" sz="8000" dirty="0"/>
              <a:t>las nuevas tecnologías de </a:t>
            </a:r>
            <a:r>
              <a:rPr lang="es-AR" sz="8000" dirty="0" smtClean="0"/>
              <a:t>la información </a:t>
            </a:r>
            <a:r>
              <a:rPr lang="es-AR" sz="8000" dirty="0"/>
              <a:t>y la comunicación (TIC), y el </a:t>
            </a:r>
            <a:r>
              <a:rPr lang="es-AR" sz="8000" dirty="0" smtClean="0"/>
              <a:t>fenómeno </a:t>
            </a:r>
            <a:r>
              <a:rPr lang="es-AR" sz="8000" dirty="0"/>
              <a:t>que están produciendo al transformar las relaciones sociales, nos llevó a observarlas desde la perspectiva de la Psicología de la Educación. </a:t>
            </a:r>
            <a:endParaRPr lang="es-AR" sz="8000" dirty="0" smtClean="0"/>
          </a:p>
          <a:p>
            <a:pPr algn="just">
              <a:buFont typeface="Wingdings" pitchFamily="2" charset="2"/>
              <a:buChar char="Ø"/>
            </a:pPr>
            <a:endParaRPr lang="es-AR" sz="8000" dirty="0" smtClean="0"/>
          </a:p>
          <a:p>
            <a:pPr algn="just">
              <a:buFont typeface="Wingdings" pitchFamily="2" charset="2"/>
              <a:buChar char="Ø"/>
            </a:pPr>
            <a:r>
              <a:rPr lang="es-AR" sz="8000" dirty="0" smtClean="0"/>
              <a:t>Su </a:t>
            </a:r>
            <a:r>
              <a:rPr lang="es-AR" sz="8000" dirty="0"/>
              <a:t>impacto en los procesos educativos </a:t>
            </a:r>
            <a:r>
              <a:rPr lang="es-AR" sz="8000" dirty="0" smtClean="0"/>
              <a:t>a partir de la </a:t>
            </a:r>
            <a:r>
              <a:rPr lang="es-AR" sz="8000" dirty="0"/>
              <a:t>masificación de internet y su aplicación, la Web 2.0, son considerados </a:t>
            </a:r>
            <a:r>
              <a:rPr lang="es-AR" sz="8000" dirty="0" smtClean="0"/>
              <a:t>como </a:t>
            </a:r>
            <a:r>
              <a:rPr lang="es-AR" sz="8000" dirty="0"/>
              <a:t>una nueva revolución industrial, tan importante y profunda como las dos  revoluciones  industriales que le </a:t>
            </a:r>
            <a:r>
              <a:rPr lang="es-AR" sz="8000" dirty="0" smtClean="0"/>
              <a:t>precedieron.</a:t>
            </a:r>
          </a:p>
          <a:p>
            <a:pPr algn="just">
              <a:buFont typeface="Wingdings" pitchFamily="2" charset="2"/>
              <a:buChar char="Ø"/>
            </a:pPr>
            <a:endParaRPr lang="es-AR" sz="8000" dirty="0" smtClean="0"/>
          </a:p>
          <a:p>
            <a:pPr algn="just">
              <a:buFont typeface="Wingdings" pitchFamily="2" charset="2"/>
              <a:buChar char="Ø"/>
            </a:pPr>
            <a:r>
              <a:rPr lang="es-AR" sz="8000" dirty="0" smtClean="0"/>
              <a:t>Lo </a:t>
            </a:r>
            <a:r>
              <a:rPr lang="es-AR" sz="8000" dirty="0"/>
              <a:t>que la Web 2.0 aporta es la capacidad de crear redes sociales uniendo a un gran número de individuos lejanos físicamente</a:t>
            </a:r>
            <a:r>
              <a:rPr lang="es-AR" sz="8000" dirty="0" smtClean="0"/>
              <a:t>.</a:t>
            </a:r>
          </a:p>
          <a:p>
            <a:pPr algn="just">
              <a:buNone/>
            </a:pPr>
            <a:endParaRPr lang="es-AR" sz="11200" dirty="0"/>
          </a:p>
          <a:p>
            <a:pPr algn="just">
              <a:buNone/>
            </a:pPr>
            <a:endParaRPr lang="es-AR" sz="11200" dirty="0" smtClean="0"/>
          </a:p>
          <a:p>
            <a:pPr algn="just">
              <a:buNone/>
            </a:pPr>
            <a:r>
              <a:rPr lang="es-AR" sz="11200" dirty="0" smtClean="0"/>
              <a:t>		</a:t>
            </a:r>
            <a:endParaRPr lang="es-AR" sz="11200" dirty="0"/>
          </a:p>
          <a:p>
            <a:pPr algn="just">
              <a:buNone/>
            </a:pPr>
            <a:endParaRPr lang="es-AR" sz="11200" dirty="0" smtClean="0"/>
          </a:p>
          <a:p>
            <a:pPr algn="just">
              <a:buNone/>
            </a:pPr>
            <a:endParaRPr lang="es-AR" sz="11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939784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solidFill>
                  <a:schemeClr val="accent3">
                    <a:lumMod val="50000"/>
                  </a:schemeClr>
                </a:solidFill>
              </a:rPr>
              <a:t>INTRODUCCIÓN</a:t>
            </a:r>
            <a:endParaRPr lang="es-A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9" name="Picture 5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327777"/>
            <a:ext cx="1419489" cy="1302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Los promedios más bajos se correlacionaron con un mayor tiempo de uso de </a:t>
            </a:r>
            <a:r>
              <a:rPr lang="es-AR" dirty="0" err="1" smtClean="0"/>
              <a:t>Facebook</a:t>
            </a:r>
            <a:r>
              <a:rPr lang="es-AR" dirty="0" smtClean="0"/>
              <a:t>, lo que nos hizo pensar que el uso intensivo de las Redes Sociales afectó, aunque débilmente, el desempeño escolar.</a:t>
            </a:r>
          </a:p>
          <a:p>
            <a:r>
              <a:rPr lang="es-AR" dirty="0" smtClean="0"/>
              <a:t>Cuando se usan las plataformas virtuales, como es el caso de </a:t>
            </a:r>
            <a:r>
              <a:rPr lang="es-AR" dirty="0" err="1" smtClean="0"/>
              <a:t>Facebook</a:t>
            </a:r>
            <a:r>
              <a:rPr lang="es-AR" dirty="0" smtClean="0"/>
              <a:t> es relevante  considerar el tiempo de permanencia en las mismas, ya que de ello dependerá que nos encontremos frente a una afición o a una adicción.  Es en este último  caso que se puede hablar del uso dañino de las Tecnologías de la Información y la Comunicación.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CONCLUSIONES:</a:t>
            </a:r>
            <a:endParaRPr lang="es-AR" dirty="0"/>
          </a:p>
        </p:txBody>
      </p:sp>
      <p:pic>
        <p:nvPicPr>
          <p:cNvPr id="41986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0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643446"/>
            <a:ext cx="1551482" cy="1423723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AR" dirty="0" smtClean="0"/>
              <a:t>	</a:t>
            </a:r>
            <a:r>
              <a:rPr lang="es-AR" dirty="0" smtClean="0">
                <a:latin typeface="Calibri" pitchFamily="34" charset="0"/>
                <a:cs typeface="Calibri" pitchFamily="34" charset="0"/>
              </a:rPr>
              <a:t>	Frente a estos importantes cambios, es que  iniciamos una investigación de tipo exploratorio acerca del uso de las redes sociales virtuales y, si el mismo produce algún efecto en los </a:t>
            </a:r>
            <a:r>
              <a:rPr lang="es-AR" dirty="0">
                <a:latin typeface="Calibri" pitchFamily="34" charset="0"/>
                <a:cs typeface="Calibri" pitchFamily="34" charset="0"/>
              </a:rPr>
              <a:t>resultados</a:t>
            </a:r>
            <a:r>
              <a:rPr lang="es-AR" dirty="0" smtClean="0">
                <a:latin typeface="Calibri" pitchFamily="34" charset="0"/>
                <a:cs typeface="Calibri" pitchFamily="34" charset="0"/>
              </a:rPr>
              <a:t> de las prácticas educativas de los adolescentes de ambos géneros, de 14 años de edad de los Institutos Antártida Argentina y </a:t>
            </a:r>
            <a:r>
              <a:rPr lang="es-AR" sz="2800" dirty="0" smtClean="0">
                <a:latin typeface="Calibri" pitchFamily="34" charset="0"/>
                <a:cs typeface="Calibri" pitchFamily="34" charset="0"/>
              </a:rPr>
              <a:t>Argentino</a:t>
            </a:r>
            <a:r>
              <a:rPr lang="es-AR" dirty="0" smtClean="0">
                <a:latin typeface="Calibri" pitchFamily="34" charset="0"/>
                <a:cs typeface="Calibri" pitchFamily="34" charset="0"/>
              </a:rPr>
              <a:t> Modelo, Nivel Secundario, de la ciudad de Mar del Plata.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MOTIVOS</a:t>
            </a:r>
            <a:endParaRPr lang="es-AR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s-AR" sz="2400" dirty="0" err="1"/>
              <a:t>Facebook</a:t>
            </a:r>
            <a:r>
              <a:rPr lang="es-AR" sz="2400" dirty="0"/>
              <a:t> </a:t>
            </a:r>
            <a:r>
              <a:rPr lang="es-ES" sz="2400" dirty="0"/>
              <a:t>es un  sitio clasificado como horizontal por ser inespecífico en sus temáticas y estar dirigido a todo tipo de usuarios. </a:t>
            </a:r>
            <a:r>
              <a:rPr lang="es-AR" sz="2400" dirty="0" smtClean="0"/>
              <a:t>(</a:t>
            </a:r>
            <a:r>
              <a:rPr lang="es-AR" sz="2400" dirty="0"/>
              <a:t>de </a:t>
            </a:r>
            <a:r>
              <a:rPr lang="es-AR" sz="2400" dirty="0" err="1"/>
              <a:t>Haro</a:t>
            </a:r>
            <a:r>
              <a:rPr lang="es-AR" sz="2400" dirty="0"/>
              <a:t>, J.J. 2010</a:t>
            </a:r>
            <a:r>
              <a:rPr lang="es-AR" sz="2400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s-AR" sz="2400" dirty="0" err="1"/>
              <a:t>Facebook</a:t>
            </a:r>
            <a:r>
              <a:rPr lang="es-AR" sz="2400" dirty="0"/>
              <a:t>, </a:t>
            </a:r>
            <a:r>
              <a:rPr lang="es-AR" sz="2400" dirty="0" smtClean="0"/>
              <a:t> se enmarca </a:t>
            </a:r>
            <a:r>
              <a:rPr lang="es-AR" sz="2400" dirty="0"/>
              <a:t>dentro de una red de utilidad social, que conecta personas para </a:t>
            </a:r>
            <a:r>
              <a:rPr lang="es-AR" sz="2400" dirty="0" smtClean="0"/>
              <a:t> que mantengan el vínculo activo.(</a:t>
            </a:r>
            <a:r>
              <a:rPr lang="es-AR" sz="2400" dirty="0" err="1" smtClean="0"/>
              <a:t>Boyd</a:t>
            </a:r>
            <a:r>
              <a:rPr lang="es-AR" sz="2400" dirty="0" smtClean="0"/>
              <a:t> </a:t>
            </a:r>
            <a:r>
              <a:rPr lang="es-AR" sz="2400" dirty="0"/>
              <a:t>&amp; </a:t>
            </a:r>
            <a:r>
              <a:rPr lang="es-AR" sz="2400" dirty="0" err="1"/>
              <a:t>Ellison</a:t>
            </a:r>
            <a:r>
              <a:rPr lang="es-AR" sz="2400" dirty="0"/>
              <a:t> 2007). </a:t>
            </a:r>
            <a:endParaRPr lang="es-AR" sz="2400" dirty="0" smtClean="0"/>
          </a:p>
          <a:p>
            <a:pPr>
              <a:buFont typeface="Wingdings" pitchFamily="2" charset="2"/>
              <a:buChar char="Ø"/>
            </a:pPr>
            <a:r>
              <a:rPr lang="es-AR" sz="2400" dirty="0"/>
              <a:t>Algunos estudios exploratorios (Canales, </a:t>
            </a:r>
            <a:r>
              <a:rPr lang="es-AR" sz="2400" dirty="0" err="1"/>
              <a:t>et.al</a:t>
            </a:r>
            <a:r>
              <a:rPr lang="es-AR" sz="2400" dirty="0"/>
              <a:t>, 2009; </a:t>
            </a:r>
            <a:r>
              <a:rPr lang="es-AR" sz="2400" dirty="0" err="1"/>
              <a:t>Karpinski</a:t>
            </a:r>
            <a:r>
              <a:rPr lang="es-AR" sz="2400" dirty="0"/>
              <a:t> &amp; </a:t>
            </a:r>
            <a:r>
              <a:rPr lang="es-AR" sz="2400" dirty="0" err="1"/>
              <a:t>Duberstein</a:t>
            </a:r>
            <a:r>
              <a:rPr lang="es-AR" sz="2400" dirty="0"/>
              <a:t>, 2009)  han puesto en evidencia que la presencia de estudiantes en </a:t>
            </a:r>
            <a:r>
              <a:rPr lang="es-AR" sz="2400" dirty="0" err="1"/>
              <a:t>Facebook</a:t>
            </a:r>
            <a:r>
              <a:rPr lang="es-AR" sz="2400" dirty="0"/>
              <a:t> </a:t>
            </a:r>
            <a:r>
              <a:rPr lang="es-AR" sz="2400" u="sng" dirty="0"/>
              <a:t>produce un efecto perjudicial tanto en el desempeño de tareas como en la </a:t>
            </a:r>
            <a:r>
              <a:rPr lang="es-AR" sz="2400" u="sng" dirty="0" smtClean="0"/>
              <a:t>productividad cuando es utilizado durante largas horas. </a:t>
            </a:r>
            <a:r>
              <a:rPr lang="es-AR" sz="2400" dirty="0" smtClean="0"/>
              <a:t> </a:t>
            </a:r>
            <a:endParaRPr lang="es-AR" sz="2400" dirty="0"/>
          </a:p>
          <a:p>
            <a:pPr>
              <a:buFont typeface="Wingdings" pitchFamily="2" charset="2"/>
              <a:buChar char="Ø"/>
            </a:pPr>
            <a:endParaRPr lang="es-AR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ANTECEDENTES</a:t>
            </a:r>
            <a:endParaRPr lang="es-A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7411" name="Picture 3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5429264"/>
            <a:ext cx="1276613" cy="1171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s-AR" sz="3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AMPLIANDO LA INFORMACIÓN </a:t>
            </a:r>
            <a:endParaRPr lang="es-AR" sz="3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REDES SOCIALES</a:t>
            </a:r>
          </a:p>
          <a:p>
            <a:pPr algn="ctr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NATIVOS DIGITALES – Marc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Prensky</a:t>
            </a: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ESTADO DE FLUJO – M.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Csikszentmihalyi</a:t>
            </a:r>
            <a:endParaRPr lang="es-A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ATENCIÓN –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Posner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 y </a:t>
            </a:r>
            <a:r>
              <a:rPr lang="es-AR" b="1" dirty="0" err="1" smtClean="0">
                <a:solidFill>
                  <a:schemeClr val="accent3">
                    <a:lumMod val="50000"/>
                  </a:schemeClr>
                </a:solidFill>
              </a:rPr>
              <a:t>Snyder</a:t>
            </a:r>
            <a:r>
              <a:rPr lang="es-AR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s-A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458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286388"/>
            <a:ext cx="1419489" cy="1302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Año 2004: Aparición de la Web 2.0 que permite incorporar la mayor cantidad de aplicaciones y opciones. Fenómeno tecnológico que explica la popularidad de las comunidades virtuales.</a:t>
            </a:r>
          </a:p>
          <a:p>
            <a:r>
              <a:rPr lang="es-AR" dirty="0" smtClean="0"/>
              <a:t>Objetivo: establecer vínculos entre las personas.</a:t>
            </a:r>
          </a:p>
          <a:p>
            <a:r>
              <a:rPr lang="es-AR" dirty="0" smtClean="0"/>
              <a:t>Las más visitadas: </a:t>
            </a:r>
            <a:r>
              <a:rPr lang="es-AR" dirty="0" err="1" smtClean="0"/>
              <a:t>Facebook</a:t>
            </a:r>
            <a:r>
              <a:rPr lang="es-AR" dirty="0" smtClean="0"/>
              <a:t>, My </a:t>
            </a:r>
            <a:r>
              <a:rPr lang="es-AR" dirty="0" err="1" smtClean="0"/>
              <a:t>Space</a:t>
            </a:r>
            <a:r>
              <a:rPr lang="es-AR" dirty="0" smtClean="0"/>
              <a:t>, </a:t>
            </a:r>
            <a:r>
              <a:rPr lang="es-AR" dirty="0" err="1" smtClean="0"/>
              <a:t>Twitter</a:t>
            </a:r>
            <a:r>
              <a:rPr lang="es-AR" dirty="0" smtClean="0"/>
              <a:t>.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REDES SOCIALES: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Personas, nacidas a partir de 1980 capaces de manipular, con natural experticia,  herramientas tecnológicas digitales.</a:t>
            </a:r>
          </a:p>
          <a:p>
            <a:r>
              <a:rPr lang="es-AR" dirty="0" smtClean="0"/>
              <a:t>Idioma en común (Inglés), gustos globalizados, hegemonía de la imagen y lo audiovisual, comunicación en tiempo real.</a:t>
            </a:r>
          </a:p>
          <a:p>
            <a:r>
              <a:rPr lang="es-AR" dirty="0" smtClean="0"/>
              <a:t>Estas características conforman una identidad colectiva.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NATIVOS DIGITALES: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Desde la Psicología Positiva, ha sido usada para comprender al usuario de la Web 2.0.</a:t>
            </a:r>
          </a:p>
          <a:p>
            <a:r>
              <a:rPr lang="es-AR" dirty="0" smtClean="0"/>
              <a:t>CONCEPTO: Experiencia óptima, sensación holística, compromiso total con la tarea, “</a:t>
            </a:r>
            <a:r>
              <a:rPr lang="es-AR" dirty="0" err="1" smtClean="0"/>
              <a:t>peak</a:t>
            </a:r>
            <a:r>
              <a:rPr lang="es-AR" dirty="0" smtClean="0"/>
              <a:t> </a:t>
            </a:r>
            <a:r>
              <a:rPr lang="es-AR" dirty="0" err="1" smtClean="0"/>
              <a:t>experience</a:t>
            </a:r>
            <a:r>
              <a:rPr lang="es-AR" dirty="0" smtClean="0"/>
              <a:t>” (</a:t>
            </a:r>
            <a:r>
              <a:rPr lang="es-AR" dirty="0" err="1" smtClean="0"/>
              <a:t>Maslow</a:t>
            </a:r>
            <a:r>
              <a:rPr lang="es-AR" dirty="0" smtClean="0"/>
              <a:t>, 1964).</a:t>
            </a:r>
          </a:p>
          <a:p>
            <a:r>
              <a:rPr lang="es-AR" dirty="0" smtClean="0"/>
              <a:t>CANAL DE FLUJO: Para entrar al canal, el desafío debe ser proporcional a las posibilidades percibidas por el sujeto.</a:t>
            </a:r>
          </a:p>
          <a:p>
            <a:r>
              <a:rPr lang="es-AR" dirty="0" smtClean="0"/>
              <a:t>ESTADO DE FLUJO: Diversión, alegría, gozo, experiencia </a:t>
            </a:r>
            <a:r>
              <a:rPr lang="es-AR" dirty="0" err="1" smtClean="0"/>
              <a:t>autotélica</a:t>
            </a:r>
            <a:r>
              <a:rPr lang="es-AR" dirty="0" smtClean="0"/>
              <a:t>, motivación intrínseca, pérdida de conciencia de sí, concentración.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TEORÍA DEL FLUJO – </a:t>
            </a:r>
            <a:r>
              <a:rPr lang="es-AR" dirty="0" err="1" smtClean="0"/>
              <a:t>Mihaly</a:t>
            </a:r>
            <a:r>
              <a:rPr lang="es-AR" dirty="0" smtClean="0"/>
              <a:t> </a:t>
            </a:r>
            <a:r>
              <a:rPr lang="es-AR" dirty="0" err="1" smtClean="0"/>
              <a:t>Csikszentmihaly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Interactividad</a:t>
            </a:r>
          </a:p>
          <a:p>
            <a:r>
              <a:rPr lang="es-AR" dirty="0" smtClean="0"/>
              <a:t>Creatividad.</a:t>
            </a:r>
          </a:p>
          <a:p>
            <a:r>
              <a:rPr lang="es-AR" dirty="0" smtClean="0"/>
              <a:t>Participación.</a:t>
            </a:r>
          </a:p>
          <a:p>
            <a:r>
              <a:rPr lang="es-AR" dirty="0" smtClean="0"/>
              <a:t>Curiosidad.</a:t>
            </a:r>
          </a:p>
          <a:p>
            <a:r>
              <a:rPr lang="es-AR" dirty="0" err="1" smtClean="0"/>
              <a:t>Telepresencia</a:t>
            </a:r>
            <a:r>
              <a:rPr lang="es-AR" dirty="0" smtClean="0"/>
              <a:t>.</a:t>
            </a:r>
          </a:p>
          <a:p>
            <a:r>
              <a:rPr lang="es-AR" dirty="0" smtClean="0"/>
              <a:t>Múltiples encuentros.</a:t>
            </a:r>
          </a:p>
          <a:p>
            <a:r>
              <a:rPr lang="es-AR" dirty="0" smtClean="0"/>
              <a:t>Diversión, alegría, gozo.</a:t>
            </a:r>
          </a:p>
          <a:p>
            <a:r>
              <a:rPr lang="es-AR" dirty="0" smtClean="0"/>
              <a:t>Eficiencia cognitiva.</a:t>
            </a:r>
          </a:p>
          <a:p>
            <a:pPr>
              <a:buNone/>
            </a:pPr>
            <a:r>
              <a:rPr lang="es-AR" dirty="0" smtClean="0"/>
              <a:t>Y esto permite entrar en un Estado de Flujo.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r>
              <a:rPr lang="es-AR" sz="2800" dirty="0" smtClean="0"/>
              <a:t>RELACIÓN ENTRE ESTADO DE FLUJO Y REDES SOCIALES –  Las Redes Sociales estimulan:</a:t>
            </a:r>
            <a:endParaRPr lang="es-A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304</TotalTime>
  <Words>943</Words>
  <Application>Microsoft Office PowerPoint</Application>
  <PresentationFormat>Presentación en pantalla (4:3)</PresentationFormat>
  <Paragraphs>132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Concurrencia</vt:lpstr>
      <vt:lpstr>LOS EFECTOS DEL USO DE LAS REDES SOCIALES EN EL DESEMPEÑO ESCOLAR</vt:lpstr>
      <vt:lpstr>INTRODUCCIÓN</vt:lpstr>
      <vt:lpstr>                                  MOTIVOS</vt:lpstr>
      <vt:lpstr>                    ANTECEDENTES</vt:lpstr>
      <vt:lpstr>Diapositiva 5</vt:lpstr>
      <vt:lpstr>REDES SOCIALES:</vt:lpstr>
      <vt:lpstr>NATIVOS DIGITALES:</vt:lpstr>
      <vt:lpstr>TEORÍA DEL FLUJO – Mihaly Csikszentmihaly</vt:lpstr>
      <vt:lpstr>RELACIÓN ENTRE ESTADO DE FLUJO Y REDES SOCIALES –  Las Redes Sociales estimulan:</vt:lpstr>
      <vt:lpstr>ATENCIÓN – Teoría de Posner – Snyder (1975)</vt:lpstr>
      <vt:lpstr>Relación entre la  Atención y  las Redes Sociales</vt:lpstr>
      <vt:lpstr> </vt:lpstr>
      <vt:lpstr>PROCESAMIENTO DE DATOS</vt:lpstr>
      <vt:lpstr>Diapositiva 14</vt:lpstr>
      <vt:lpstr>ANÁLISIS DE LOS DATOS</vt:lpstr>
      <vt:lpstr>Diapositiva 16</vt:lpstr>
      <vt:lpstr>Diapositiva 17</vt:lpstr>
      <vt:lpstr>INTERPRETACIÓN DE LOS DATOS</vt:lpstr>
      <vt:lpstr>CONCLUSIONES </vt:lpstr>
      <vt:lpstr>CONCLUSIONES:</vt:lpstr>
    </vt:vector>
  </TitlesOfParts>
  <Company>SoftPack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EFECTOS DE USO DE LAS REDES SOCIALES EN EL DESEMPEÑO ESCOLAR</dc:title>
  <dc:creator>Usuario</dc:creator>
  <cp:lastModifiedBy>Usuario</cp:lastModifiedBy>
  <cp:revision>57</cp:revision>
  <dcterms:created xsi:type="dcterms:W3CDTF">2012-12-04T21:17:06Z</dcterms:created>
  <dcterms:modified xsi:type="dcterms:W3CDTF">2012-12-14T12:03:50Z</dcterms:modified>
</cp:coreProperties>
</file>